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CCC413-D4D3-6D94-B32F-707CF5F4C35E}" v="6" dt="2025-08-22T16:14:35.886"/>
    <p1510:client id="{FA21865F-3E5A-D34A-9337-5578BD0EF52C}" v="818" dt="2025-08-22T15:35:25.5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Person In A Track Field">
            <a:extLst>
              <a:ext uri="{FF2B5EF4-FFF2-40B4-BE49-F238E27FC236}">
                <a16:creationId xmlns:a16="http://schemas.microsoft.com/office/drawing/2014/main" id="{F7665B89-E0A6-41EB-F9DF-E02593ECD3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GB" sz="5200">
                <a:solidFill>
                  <a:srgbClr val="FFFFFF"/>
                </a:solidFill>
              </a:rPr>
              <a:t>Arduino and Relay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GB">
                <a:solidFill>
                  <a:srgbClr val="FFFFFF"/>
                </a:solidFill>
              </a:rPr>
              <a:t>Connecting to a Fan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3D6E9-E412-38D9-1CB9-AEF478C99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35" y="-4669"/>
            <a:ext cx="10515600" cy="1325563"/>
          </a:xfrm>
        </p:spPr>
        <p:txBody>
          <a:bodyPr/>
          <a:lstStyle/>
          <a:p>
            <a:r>
              <a:rPr lang="en-GB"/>
              <a:t>Wiring the Relay</a:t>
            </a:r>
          </a:p>
        </p:txBody>
      </p:sp>
      <p:pic>
        <p:nvPicPr>
          <p:cNvPr id="4" name="Content Placeholder 3" descr="A blue and black electronic device with wires&#10;&#10;AI-generated content may be incorrect.">
            <a:extLst>
              <a:ext uri="{FF2B5EF4-FFF2-40B4-BE49-F238E27FC236}">
                <a16:creationId xmlns:a16="http://schemas.microsoft.com/office/drawing/2014/main" id="{9A3CA274-7667-20CC-633A-3CA14242BF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4574327" y="825634"/>
            <a:ext cx="5862917" cy="580688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D7B3E0C-2D80-EA4D-241E-BA9CA32748E7}"/>
              </a:ext>
            </a:extLst>
          </p:cNvPr>
          <p:cNvSpPr/>
          <p:nvPr/>
        </p:nvSpPr>
        <p:spPr>
          <a:xfrm>
            <a:off x="6256173" y="2075234"/>
            <a:ext cx="425977" cy="6002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F18FD6-D073-D05B-C7F3-B67D1C534C0C}"/>
              </a:ext>
            </a:extLst>
          </p:cNvPr>
          <p:cNvSpPr/>
          <p:nvPr/>
        </p:nvSpPr>
        <p:spPr>
          <a:xfrm>
            <a:off x="6676996" y="2081439"/>
            <a:ext cx="425977" cy="6002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D5092A-FE74-40FC-F004-4D9802E2C781}"/>
              </a:ext>
            </a:extLst>
          </p:cNvPr>
          <p:cNvSpPr/>
          <p:nvPr/>
        </p:nvSpPr>
        <p:spPr>
          <a:xfrm>
            <a:off x="7326936" y="5476821"/>
            <a:ext cx="246683" cy="102606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887378-EA88-F14E-C211-47FD751D5C25}"/>
              </a:ext>
            </a:extLst>
          </p:cNvPr>
          <p:cNvSpPr/>
          <p:nvPr/>
        </p:nvSpPr>
        <p:spPr>
          <a:xfrm>
            <a:off x="7651907" y="5476821"/>
            <a:ext cx="246683" cy="102606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C7FDFB-D564-62A0-6070-3863E9A09864}"/>
              </a:ext>
            </a:extLst>
          </p:cNvPr>
          <p:cNvSpPr/>
          <p:nvPr/>
        </p:nvSpPr>
        <p:spPr>
          <a:xfrm>
            <a:off x="8066524" y="5476821"/>
            <a:ext cx="246683" cy="102606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110FD-0C95-43E9-4635-F037FD198E56}"/>
              </a:ext>
            </a:extLst>
          </p:cNvPr>
          <p:cNvSpPr txBox="1"/>
          <p:nvPr/>
        </p:nvSpPr>
        <p:spPr>
          <a:xfrm>
            <a:off x="744427" y="1713232"/>
            <a:ext cx="24535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Positive of battery to COM of relay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0A0A88-799B-55F8-6857-2DBFC645370E}"/>
              </a:ext>
            </a:extLst>
          </p:cNvPr>
          <p:cNvSpPr txBox="1"/>
          <p:nvPr/>
        </p:nvSpPr>
        <p:spPr>
          <a:xfrm>
            <a:off x="744425" y="2867438"/>
            <a:ext cx="24535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Positive of fan to NO (normally Open)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8CB16D-0904-7F21-E754-272188532FAA}"/>
              </a:ext>
            </a:extLst>
          </p:cNvPr>
          <p:cNvSpPr txBox="1"/>
          <p:nvPr/>
        </p:nvSpPr>
        <p:spPr>
          <a:xfrm>
            <a:off x="1652102" y="5646496"/>
            <a:ext cx="245357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/>
          </a:p>
          <a:p>
            <a:endParaRPr lang="en-GB"/>
          </a:p>
          <a:p>
            <a:r>
              <a:rPr lang="en-GB"/>
              <a:t>VCC To 5V of </a:t>
            </a:r>
            <a:r>
              <a:rPr lang="en-GB" err="1"/>
              <a:t>arduino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8CD7F9B-660B-A5A4-2611-5CBB6620321A}"/>
              </a:ext>
            </a:extLst>
          </p:cNvPr>
          <p:cNvCxnSpPr/>
          <p:nvPr/>
        </p:nvCxnSpPr>
        <p:spPr>
          <a:xfrm>
            <a:off x="3416681" y="1937597"/>
            <a:ext cx="2822135" cy="307969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5CE1F9E-8620-D39F-EA38-579844B75F01}"/>
              </a:ext>
            </a:extLst>
          </p:cNvPr>
          <p:cNvCxnSpPr>
            <a:cxnSpLocks/>
          </p:cNvCxnSpPr>
          <p:nvPr/>
        </p:nvCxnSpPr>
        <p:spPr>
          <a:xfrm flipV="1">
            <a:off x="3965768" y="2738623"/>
            <a:ext cx="2855752" cy="252325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4818F50-CA44-AB8E-EBEC-FE9435669DC9}"/>
              </a:ext>
            </a:extLst>
          </p:cNvPr>
          <p:cNvCxnSpPr>
            <a:cxnSpLocks/>
          </p:cNvCxnSpPr>
          <p:nvPr/>
        </p:nvCxnSpPr>
        <p:spPr>
          <a:xfrm>
            <a:off x="3954562" y="4727859"/>
            <a:ext cx="3360016" cy="868263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5FCAE4D-0E2E-2763-ED6C-EC812475D1C1}"/>
              </a:ext>
            </a:extLst>
          </p:cNvPr>
          <p:cNvSpPr txBox="1"/>
          <p:nvPr/>
        </p:nvSpPr>
        <p:spPr>
          <a:xfrm>
            <a:off x="746312" y="4309782"/>
            <a:ext cx="36508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Ground to ground of </a:t>
            </a:r>
            <a:r>
              <a:rPr lang="en-GB" err="1"/>
              <a:t>arduino</a:t>
            </a:r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883B8C-1853-4F2A-E9C0-41DB31E7158A}"/>
              </a:ext>
            </a:extLst>
          </p:cNvPr>
          <p:cNvSpPr txBox="1"/>
          <p:nvPr/>
        </p:nvSpPr>
        <p:spPr>
          <a:xfrm>
            <a:off x="746312" y="5273488"/>
            <a:ext cx="32026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IN1 (Reay 1) To pin 7 of </a:t>
            </a:r>
            <a:r>
              <a:rPr lang="en-GB" err="1"/>
              <a:t>arduino</a:t>
            </a:r>
            <a:endParaRPr lang="en-GB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2B417A8-8C63-33A2-371A-3482AB324003}"/>
              </a:ext>
            </a:extLst>
          </p:cNvPr>
          <p:cNvCxnSpPr>
            <a:cxnSpLocks/>
          </p:cNvCxnSpPr>
          <p:nvPr/>
        </p:nvCxnSpPr>
        <p:spPr>
          <a:xfrm>
            <a:off x="3943355" y="5389004"/>
            <a:ext cx="3808252" cy="554499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FF9AAFA-7426-8E8D-8C49-BBCBF0932BFE}"/>
              </a:ext>
            </a:extLst>
          </p:cNvPr>
          <p:cNvCxnSpPr>
            <a:cxnSpLocks/>
          </p:cNvCxnSpPr>
          <p:nvPr/>
        </p:nvCxnSpPr>
        <p:spPr>
          <a:xfrm>
            <a:off x="3965766" y="6307885"/>
            <a:ext cx="4211663" cy="27822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241C7BF-9074-130D-5890-2BB3E2C6430B}"/>
              </a:ext>
            </a:extLst>
          </p:cNvPr>
          <p:cNvSpPr txBox="1"/>
          <p:nvPr/>
        </p:nvSpPr>
        <p:spPr>
          <a:xfrm>
            <a:off x="5578026" y="420027"/>
            <a:ext cx="49843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ea typeface="+mn-lt"/>
                <a:cs typeface="+mn-lt"/>
              </a:rPr>
              <a:t>NC – COM – NO | NC – COM – NO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694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90A2B-D4E1-B1F6-7FEB-EC8068969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Wiring the Arduino</a:t>
            </a:r>
            <a:endParaRPr lang="en-US"/>
          </a:p>
        </p:txBody>
      </p:sp>
      <p:pic>
        <p:nvPicPr>
          <p:cNvPr id="5" name="Picture 4" descr="A blue circuit board with wires&#10;&#10;AI-generated content may be incorrect.">
            <a:extLst>
              <a:ext uri="{FF2B5EF4-FFF2-40B4-BE49-F238E27FC236}">
                <a16:creationId xmlns:a16="http://schemas.microsoft.com/office/drawing/2014/main" id="{06C79D05-4C27-0DC3-9777-793140529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546912" y="0"/>
            <a:ext cx="6858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44A6E45-5C13-A4A2-6FAE-B0CDBA705325}"/>
              </a:ext>
            </a:extLst>
          </p:cNvPr>
          <p:cNvSpPr/>
          <p:nvPr/>
        </p:nvSpPr>
        <p:spPr>
          <a:xfrm>
            <a:off x="8553379" y="719322"/>
            <a:ext cx="661300" cy="6002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9A749-ED33-D1EE-DA01-609EBBD78AAA}"/>
              </a:ext>
            </a:extLst>
          </p:cNvPr>
          <p:cNvSpPr txBox="1"/>
          <p:nvPr/>
        </p:nvSpPr>
        <p:spPr>
          <a:xfrm>
            <a:off x="744427" y="1713232"/>
            <a:ext cx="24535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Pin 7 to IN1 of Relay</a:t>
            </a:r>
            <a:endParaRPr lang="en-US"/>
          </a:p>
          <a:p>
            <a:endParaRPr lang="en-GB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E43E41F-A144-7783-2233-4EDB6ACB2148}"/>
              </a:ext>
            </a:extLst>
          </p:cNvPr>
          <p:cNvCxnSpPr/>
          <p:nvPr/>
        </p:nvCxnSpPr>
        <p:spPr>
          <a:xfrm flipV="1">
            <a:off x="3327035" y="1068949"/>
            <a:ext cx="5220193" cy="935883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B3A7BEFF-9751-3524-8948-356D67B8B4EC}"/>
              </a:ext>
            </a:extLst>
          </p:cNvPr>
          <p:cNvSpPr/>
          <p:nvPr/>
        </p:nvSpPr>
        <p:spPr>
          <a:xfrm>
            <a:off x="8228408" y="4753439"/>
            <a:ext cx="661300" cy="6002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C6867C-4D63-0905-47DD-DA5C1AFDD8AE}"/>
              </a:ext>
            </a:extLst>
          </p:cNvPr>
          <p:cNvSpPr txBox="1"/>
          <p:nvPr/>
        </p:nvSpPr>
        <p:spPr>
          <a:xfrm>
            <a:off x="789250" y="4100084"/>
            <a:ext cx="24535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5V  to  VCC of Relay</a:t>
            </a:r>
            <a:endParaRPr lang="en-US"/>
          </a:p>
          <a:p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AE7AE31-246F-34C6-2CC1-F7F176674DD7}"/>
              </a:ext>
            </a:extLst>
          </p:cNvPr>
          <p:cNvCxnSpPr>
            <a:cxnSpLocks/>
          </p:cNvCxnSpPr>
          <p:nvPr/>
        </p:nvCxnSpPr>
        <p:spPr>
          <a:xfrm>
            <a:off x="3327036" y="4470124"/>
            <a:ext cx="4895221" cy="386413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0DA0E82-0384-B4C9-9B0D-0E0295F1CB5D}"/>
              </a:ext>
            </a:extLst>
          </p:cNvPr>
          <p:cNvSpPr/>
          <p:nvPr/>
        </p:nvSpPr>
        <p:spPr>
          <a:xfrm>
            <a:off x="9517084" y="4753438"/>
            <a:ext cx="661300" cy="6002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B7E1AE-A811-B5DF-93DF-197DF6F6F484}"/>
              </a:ext>
            </a:extLst>
          </p:cNvPr>
          <p:cNvSpPr txBox="1"/>
          <p:nvPr/>
        </p:nvSpPr>
        <p:spPr>
          <a:xfrm>
            <a:off x="990955" y="5859407"/>
            <a:ext cx="245357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Grounds to Ground of Relay</a:t>
            </a:r>
            <a:endParaRPr lang="en-US"/>
          </a:p>
          <a:p>
            <a:endParaRPr lang="en-GB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DB275E-8D55-D6D4-84D1-927D38D871B1}"/>
              </a:ext>
            </a:extLst>
          </p:cNvPr>
          <p:cNvCxnSpPr>
            <a:cxnSpLocks/>
          </p:cNvCxnSpPr>
          <p:nvPr/>
        </p:nvCxnSpPr>
        <p:spPr>
          <a:xfrm flipV="1">
            <a:off x="3338242" y="5428035"/>
            <a:ext cx="6676955" cy="622118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115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2990-7DD0-393D-20CC-5596E99BD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All together</a:t>
            </a:r>
            <a:endParaRPr lang="en-US"/>
          </a:p>
        </p:txBody>
      </p:sp>
      <p:pic>
        <p:nvPicPr>
          <p:cNvPr id="4" name="Picture 3" descr="A group of electrical components on a piece of paper&#10;&#10;AI-generated content may be incorrect.">
            <a:extLst>
              <a:ext uri="{FF2B5EF4-FFF2-40B4-BE49-F238E27FC236}">
                <a16:creationId xmlns:a16="http://schemas.microsoft.com/office/drawing/2014/main" id="{F7BA0032-C1A3-86F6-2B89-312696298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407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368666-65CA-CDC8-F0B2-7CD96963693D}"/>
              </a:ext>
            </a:extLst>
          </p:cNvPr>
          <p:cNvSpPr txBox="1"/>
          <p:nvPr/>
        </p:nvSpPr>
        <p:spPr>
          <a:xfrm>
            <a:off x="979750" y="3999232"/>
            <a:ext cx="24535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Positive of battery to COM of relay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BF11CF5-AEB9-385A-CC6D-B40A4750375D}"/>
              </a:ext>
            </a:extLst>
          </p:cNvPr>
          <p:cNvCxnSpPr/>
          <p:nvPr/>
        </p:nvCxnSpPr>
        <p:spPr>
          <a:xfrm>
            <a:off x="3427886" y="4391685"/>
            <a:ext cx="3595340" cy="431233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AB8321F-A91E-EA70-4E8A-4EDD758389B0}"/>
              </a:ext>
            </a:extLst>
          </p:cNvPr>
          <p:cNvSpPr/>
          <p:nvPr/>
        </p:nvSpPr>
        <p:spPr>
          <a:xfrm>
            <a:off x="7040585" y="4574145"/>
            <a:ext cx="661300" cy="6002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44A972-4A29-FDA2-4ACC-7686B283DCBB}"/>
              </a:ext>
            </a:extLst>
          </p:cNvPr>
          <p:cNvSpPr/>
          <p:nvPr/>
        </p:nvSpPr>
        <p:spPr>
          <a:xfrm>
            <a:off x="7208673" y="5358556"/>
            <a:ext cx="661300" cy="6002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69E1E8-3B75-752A-4186-57FE4D79266D}"/>
              </a:ext>
            </a:extLst>
          </p:cNvPr>
          <p:cNvSpPr txBox="1"/>
          <p:nvPr/>
        </p:nvSpPr>
        <p:spPr>
          <a:xfrm>
            <a:off x="811661" y="5030172"/>
            <a:ext cx="24535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Negative of battery to negative of fan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C1D7604-827D-4B9F-8ACC-84FDB757ED85}"/>
              </a:ext>
            </a:extLst>
          </p:cNvPr>
          <p:cNvCxnSpPr>
            <a:cxnSpLocks/>
          </p:cNvCxnSpPr>
          <p:nvPr/>
        </p:nvCxnSpPr>
        <p:spPr>
          <a:xfrm>
            <a:off x="3282210" y="5254538"/>
            <a:ext cx="3752222" cy="509673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0CA8EBC-7BEA-4620-3399-B6708701C91A}"/>
              </a:ext>
            </a:extLst>
          </p:cNvPr>
          <p:cNvSpPr/>
          <p:nvPr/>
        </p:nvSpPr>
        <p:spPr>
          <a:xfrm>
            <a:off x="9741202" y="4753439"/>
            <a:ext cx="661300" cy="6002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24E80F-833A-9CCA-3BA1-AC439A639EFF}"/>
              </a:ext>
            </a:extLst>
          </p:cNvPr>
          <p:cNvSpPr/>
          <p:nvPr/>
        </p:nvSpPr>
        <p:spPr>
          <a:xfrm>
            <a:off x="9236937" y="4271586"/>
            <a:ext cx="661300" cy="6002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1F3869F-2AFF-FA6C-B6B1-414D86D9B524}"/>
              </a:ext>
            </a:extLst>
          </p:cNvPr>
          <p:cNvCxnSpPr>
            <a:cxnSpLocks/>
          </p:cNvCxnSpPr>
          <p:nvPr/>
        </p:nvCxnSpPr>
        <p:spPr>
          <a:xfrm>
            <a:off x="3450299" y="2968539"/>
            <a:ext cx="5780484" cy="1372526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B24C852-12A8-92A4-4731-8A2E86202F7B}"/>
              </a:ext>
            </a:extLst>
          </p:cNvPr>
          <p:cNvCxnSpPr>
            <a:cxnSpLocks/>
          </p:cNvCxnSpPr>
          <p:nvPr/>
        </p:nvCxnSpPr>
        <p:spPr>
          <a:xfrm>
            <a:off x="3607180" y="3764156"/>
            <a:ext cx="6105455" cy="1260468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EC10C6C-0042-6CA9-F36C-BDAA0EFDDEFC}"/>
              </a:ext>
            </a:extLst>
          </p:cNvPr>
          <p:cNvSpPr txBox="1"/>
          <p:nvPr/>
        </p:nvSpPr>
        <p:spPr>
          <a:xfrm>
            <a:off x="811661" y="3102761"/>
            <a:ext cx="24535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Positive of fan to NO of relay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5704A5-FD25-D1CD-7CD5-FA691FA98A65}"/>
              </a:ext>
            </a:extLst>
          </p:cNvPr>
          <p:cNvSpPr txBox="1"/>
          <p:nvPr/>
        </p:nvSpPr>
        <p:spPr>
          <a:xfrm>
            <a:off x="822867" y="2262319"/>
            <a:ext cx="24535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Negative of fan to negative of battery</a:t>
            </a:r>
          </a:p>
        </p:txBody>
      </p:sp>
    </p:spTree>
    <p:extLst>
      <p:ext uri="{BB962C8B-B14F-4D97-AF65-F5344CB8AC3E}">
        <p14:creationId xmlns:p14="http://schemas.microsoft.com/office/powerpoint/2010/main" val="4253505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68201-587B-B21C-FC69-C97421315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Arduino Basic Sketch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CDB45-E5C0-7C96-3065-600974E07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GB" sz="1400">
                <a:solidFill>
                  <a:srgbClr val="95A5A6"/>
                </a:solidFill>
                <a:latin typeface="Consolas"/>
              </a:rPr>
              <a:t>// Pin connected to relay IN1</a:t>
            </a:r>
            <a:endParaRPr lang="en-GB" sz="1400"/>
          </a:p>
          <a:p>
            <a:pPr marL="0" indent="0">
              <a:buNone/>
            </a:pPr>
            <a:r>
              <a:rPr lang="en-GB" sz="1400" err="1">
                <a:solidFill>
                  <a:srgbClr val="00979D"/>
                </a:solidFill>
                <a:latin typeface="Consolas"/>
              </a:rPr>
              <a:t>const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 </a:t>
            </a:r>
            <a:r>
              <a:rPr lang="en-GB" sz="1400">
                <a:solidFill>
                  <a:srgbClr val="00979D"/>
                </a:solidFill>
                <a:latin typeface="Consolas"/>
              </a:rPr>
              <a:t>int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 RELAY1 = </a:t>
            </a:r>
            <a:r>
              <a:rPr lang="en-GB" sz="1400">
                <a:solidFill>
                  <a:srgbClr val="005C5F"/>
                </a:solidFill>
                <a:latin typeface="Consolas"/>
              </a:rPr>
              <a:t>7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;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00979D"/>
                </a:solidFill>
                <a:latin typeface="Consolas"/>
              </a:rPr>
              <a:t>void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 </a:t>
            </a:r>
            <a:r>
              <a:rPr lang="en-GB" sz="1400">
                <a:solidFill>
                  <a:srgbClr val="D35400"/>
                </a:solidFill>
                <a:latin typeface="Consolas"/>
              </a:rPr>
              <a:t>setup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()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 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{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4E5B61"/>
                </a:solidFill>
                <a:latin typeface="Consolas"/>
              </a:rPr>
              <a:t>  </a:t>
            </a:r>
            <a:r>
              <a:rPr lang="en-GB" sz="1400" err="1">
                <a:solidFill>
                  <a:srgbClr val="D35400"/>
                </a:solidFill>
                <a:latin typeface="Consolas"/>
              </a:rPr>
              <a:t>pinMode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(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RELAY1, OUTPUT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)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;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4E5B61"/>
                </a:solidFill>
                <a:latin typeface="Consolas"/>
              </a:rPr>
              <a:t>  </a:t>
            </a:r>
            <a:r>
              <a:rPr lang="en-GB" sz="1400" err="1">
                <a:solidFill>
                  <a:srgbClr val="D35400"/>
                </a:solidFill>
                <a:latin typeface="Consolas"/>
              </a:rPr>
              <a:t>digitalWrite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(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RELAY1, HIGH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)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;</a:t>
            </a:r>
            <a:r>
              <a:rPr lang="en-GB" sz="1400">
                <a:solidFill>
                  <a:srgbClr val="95A5A6"/>
                </a:solidFill>
                <a:latin typeface="Consolas"/>
              </a:rPr>
              <a:t> // Relay OFF at start (active LOW)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434F54"/>
                </a:solidFill>
                <a:latin typeface="Consolas"/>
              </a:rPr>
              <a:t>}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00979D"/>
                </a:solidFill>
                <a:latin typeface="Consolas"/>
              </a:rPr>
              <a:t>void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 </a:t>
            </a:r>
            <a:r>
              <a:rPr lang="en-GB" sz="1400">
                <a:solidFill>
                  <a:srgbClr val="D35400"/>
                </a:solidFill>
                <a:latin typeface="Consolas"/>
              </a:rPr>
              <a:t>loop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()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 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{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95A5A6"/>
                </a:solidFill>
                <a:latin typeface="Consolas"/>
              </a:rPr>
              <a:t>  // Turn relay ON (motor runs)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4E5B61"/>
                </a:solidFill>
                <a:latin typeface="Consolas"/>
              </a:rPr>
              <a:t>  </a:t>
            </a:r>
            <a:r>
              <a:rPr lang="en-GB" sz="1400" err="1">
                <a:solidFill>
                  <a:srgbClr val="D35400"/>
                </a:solidFill>
                <a:latin typeface="Consolas"/>
              </a:rPr>
              <a:t>digitalWrite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(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RELAY1, LOW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)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;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4E5B61"/>
                </a:solidFill>
                <a:latin typeface="Consolas"/>
              </a:rPr>
              <a:t>  </a:t>
            </a:r>
            <a:r>
              <a:rPr lang="en-GB" sz="1400">
                <a:solidFill>
                  <a:srgbClr val="D35400"/>
                </a:solidFill>
                <a:latin typeface="Consolas"/>
              </a:rPr>
              <a:t>delay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(</a:t>
            </a:r>
            <a:r>
              <a:rPr lang="en-GB" sz="1400">
                <a:solidFill>
                  <a:srgbClr val="005C5F"/>
                </a:solidFill>
                <a:latin typeface="Consolas"/>
              </a:rPr>
              <a:t>3000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)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;</a:t>
            </a:r>
            <a:r>
              <a:rPr lang="en-GB" sz="1400">
                <a:solidFill>
                  <a:srgbClr val="95A5A6"/>
                </a:solidFill>
                <a:latin typeface="Consolas"/>
              </a:rPr>
              <a:t> // motor runs for 3 seconds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95A5A6"/>
                </a:solidFill>
                <a:latin typeface="Consolas"/>
              </a:rPr>
              <a:t>  // Turn relay OFF (motor stops)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4E5B61"/>
                </a:solidFill>
                <a:latin typeface="Consolas"/>
              </a:rPr>
              <a:t>  </a:t>
            </a:r>
            <a:r>
              <a:rPr lang="en-GB" sz="1400" err="1">
                <a:solidFill>
                  <a:srgbClr val="D35400"/>
                </a:solidFill>
                <a:latin typeface="Consolas"/>
              </a:rPr>
              <a:t>digitalWrite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(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RELAY1, HIGH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)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;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4E5B61"/>
                </a:solidFill>
                <a:latin typeface="Consolas"/>
              </a:rPr>
              <a:t>  </a:t>
            </a:r>
            <a:r>
              <a:rPr lang="en-GB" sz="1400">
                <a:solidFill>
                  <a:srgbClr val="D35400"/>
                </a:solidFill>
                <a:latin typeface="Consolas"/>
              </a:rPr>
              <a:t>delay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(</a:t>
            </a:r>
            <a:r>
              <a:rPr lang="en-GB" sz="1400">
                <a:solidFill>
                  <a:srgbClr val="005C5F"/>
                </a:solidFill>
                <a:latin typeface="Consolas"/>
              </a:rPr>
              <a:t>3000</a:t>
            </a:r>
            <a:r>
              <a:rPr lang="en-GB" sz="1400">
                <a:solidFill>
                  <a:srgbClr val="434F54"/>
                </a:solidFill>
                <a:latin typeface="Consolas"/>
              </a:rPr>
              <a:t>)</a:t>
            </a:r>
            <a:r>
              <a:rPr lang="en-GB" sz="1400">
                <a:solidFill>
                  <a:srgbClr val="4E5B61"/>
                </a:solidFill>
                <a:latin typeface="Consolas"/>
              </a:rPr>
              <a:t>;</a:t>
            </a:r>
            <a:r>
              <a:rPr lang="en-GB" sz="1400">
                <a:solidFill>
                  <a:srgbClr val="95A5A6"/>
                </a:solidFill>
                <a:latin typeface="Consolas"/>
              </a:rPr>
              <a:t> // motor rests for 3 seconds</a:t>
            </a:r>
            <a:endParaRPr lang="en-GB" sz="1400"/>
          </a:p>
          <a:p>
            <a:pPr marL="0" indent="0">
              <a:buNone/>
            </a:pPr>
            <a:r>
              <a:rPr lang="en-GB" sz="1400">
                <a:solidFill>
                  <a:srgbClr val="434F54"/>
                </a:solidFill>
                <a:latin typeface="Consolas"/>
              </a:rPr>
              <a:t>}</a:t>
            </a:r>
            <a:endParaRPr lang="en-GB" sz="1400"/>
          </a:p>
          <a:p>
            <a:pPr marL="0" indent="0">
              <a:buNone/>
            </a:pP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789363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2D278-8400-1D99-FF3B-5B1239226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Video of Circuit</a:t>
            </a:r>
            <a:endParaRPr lang="en-US"/>
          </a:p>
        </p:txBody>
      </p:sp>
      <p:pic>
        <p:nvPicPr>
          <p:cNvPr id="4" name="VID_20250822_144706749">
            <a:hlinkClick r:id="" action="ppaction://media"/>
            <a:extLst>
              <a:ext uri="{FF2B5EF4-FFF2-40B4-BE49-F238E27FC236}">
                <a16:creationId xmlns:a16="http://schemas.microsoft.com/office/drawing/2014/main" id="{DAEAF040-9224-0422-70DB-34E6DCBF3E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1553" y="1851211"/>
            <a:ext cx="7299512" cy="410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88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Arduino and Relay</vt:lpstr>
      <vt:lpstr>Wiring the Relay</vt:lpstr>
      <vt:lpstr>Wiring the Arduino</vt:lpstr>
      <vt:lpstr>All together</vt:lpstr>
      <vt:lpstr>Arduino Basic Sketch </vt:lpstr>
      <vt:lpstr>Video of Circuit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</cp:revision>
  <dcterms:created xsi:type="dcterms:W3CDTF">2013-07-15T20:26:40Z</dcterms:created>
  <dcterms:modified xsi:type="dcterms:W3CDTF">2025-08-22T16:14:51Z</dcterms:modified>
</cp:coreProperties>
</file>